
<file path=[Content_Types].xml><?xml version="1.0" encoding="utf-8"?>
<Types xmlns="http://schemas.openxmlformats.org/package/2006/content-types">
  <Default Extension="html" ContentType="image/jpeg"/>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4"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6" r:id="rId17"/>
    <p:sldId id="277" r:id="rId18"/>
    <p:sldId id="275" r:id="rId19"/>
    <p:sldId id="287" r:id="rId20"/>
    <p:sldId id="273" r:id="rId21"/>
    <p:sldId id="278" r:id="rId22"/>
    <p:sldId id="279" r:id="rId23"/>
    <p:sldId id="281" r:id="rId24"/>
    <p:sldId id="268" r:id="rId25"/>
    <p:sldId id="286" r:id="rId26"/>
    <p:sldId id="272"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D909FC-6DFC-4AE0-A856-3A59EB2285AE}" type="datetimeFigureOut">
              <a:rPr lang="en-AU" smtClean="0"/>
              <a:t>30/08/2024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6F930-B606-40B5-AD57-27300F6DFA3E}" type="slidenum">
              <a:rPr lang="en-AU" smtClean="0"/>
              <a:t>‹#›</a:t>
            </a:fld>
            <a:endParaRPr lang="en-AU"/>
          </a:p>
        </p:txBody>
      </p:sp>
    </p:spTree>
    <p:extLst>
      <p:ext uri="{BB962C8B-B14F-4D97-AF65-F5344CB8AC3E}">
        <p14:creationId xmlns:p14="http://schemas.microsoft.com/office/powerpoint/2010/main" val="126859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7EB7A850-5C6A-4412-807C-5FBDD7696A09}" type="datetimeFigureOut">
              <a:rPr lang="en-AU" smtClean="0"/>
              <a:t>30/08/2024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A9A9B3-383E-45FD-8E52-88A0DF255F4C}" type="slidenum">
              <a:rPr lang="en-AU" smtClean="0"/>
              <a:t>‹#›</a:t>
            </a:fld>
            <a:endParaRPr lang="en-AU"/>
          </a:p>
        </p:txBody>
      </p:sp>
    </p:spTree>
    <p:extLst>
      <p:ext uri="{BB962C8B-B14F-4D97-AF65-F5344CB8AC3E}">
        <p14:creationId xmlns:p14="http://schemas.microsoft.com/office/powerpoint/2010/main" val="429321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EB7A850-5C6A-4412-807C-5FBDD7696A09}" type="datetimeFigureOut">
              <a:rPr lang="en-AU" smtClean="0"/>
              <a:t>30/08/2024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A9A9B3-383E-45FD-8E52-88A0DF255F4C}" type="slidenum">
              <a:rPr lang="en-AU" smtClean="0"/>
              <a:t>‹#›</a:t>
            </a:fld>
            <a:endParaRPr lang="en-AU"/>
          </a:p>
        </p:txBody>
      </p:sp>
    </p:spTree>
    <p:extLst>
      <p:ext uri="{BB962C8B-B14F-4D97-AF65-F5344CB8AC3E}">
        <p14:creationId xmlns:p14="http://schemas.microsoft.com/office/powerpoint/2010/main" val="301469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EB7A850-5C6A-4412-807C-5FBDD7696A09}" type="datetimeFigureOut">
              <a:rPr lang="en-AU" smtClean="0"/>
              <a:t>30/08/2024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A9A9B3-383E-45FD-8E52-88A0DF255F4C}" type="slidenum">
              <a:rPr lang="en-AU" smtClean="0"/>
              <a:t>‹#›</a:t>
            </a:fld>
            <a:endParaRPr lang="en-AU"/>
          </a:p>
        </p:txBody>
      </p:sp>
    </p:spTree>
    <p:extLst>
      <p:ext uri="{BB962C8B-B14F-4D97-AF65-F5344CB8AC3E}">
        <p14:creationId xmlns:p14="http://schemas.microsoft.com/office/powerpoint/2010/main" val="1172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EB7A850-5C6A-4412-807C-5FBDD7696A09}" type="datetimeFigureOut">
              <a:rPr lang="en-AU" smtClean="0"/>
              <a:t>30/08/2024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A9A9B3-383E-45FD-8E52-88A0DF255F4C}" type="slidenum">
              <a:rPr lang="en-AU" smtClean="0"/>
              <a:t>‹#›</a:t>
            </a:fld>
            <a:endParaRPr lang="en-AU"/>
          </a:p>
        </p:txBody>
      </p:sp>
    </p:spTree>
    <p:extLst>
      <p:ext uri="{BB962C8B-B14F-4D97-AF65-F5344CB8AC3E}">
        <p14:creationId xmlns:p14="http://schemas.microsoft.com/office/powerpoint/2010/main" val="2375473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B7A850-5C6A-4412-807C-5FBDD7696A09}" type="datetimeFigureOut">
              <a:rPr lang="en-AU" smtClean="0"/>
              <a:t>30/08/2024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A9A9B3-383E-45FD-8E52-88A0DF255F4C}" type="slidenum">
              <a:rPr lang="en-AU" smtClean="0"/>
              <a:t>‹#›</a:t>
            </a:fld>
            <a:endParaRPr lang="en-AU"/>
          </a:p>
        </p:txBody>
      </p:sp>
    </p:spTree>
    <p:extLst>
      <p:ext uri="{BB962C8B-B14F-4D97-AF65-F5344CB8AC3E}">
        <p14:creationId xmlns:p14="http://schemas.microsoft.com/office/powerpoint/2010/main" val="324120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7EB7A850-5C6A-4412-807C-5FBDD7696A09}" type="datetimeFigureOut">
              <a:rPr lang="en-AU" smtClean="0"/>
              <a:t>30/08/2024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A9A9B3-383E-45FD-8E52-88A0DF255F4C}" type="slidenum">
              <a:rPr lang="en-AU" smtClean="0"/>
              <a:t>‹#›</a:t>
            </a:fld>
            <a:endParaRPr lang="en-AU"/>
          </a:p>
        </p:txBody>
      </p:sp>
    </p:spTree>
    <p:extLst>
      <p:ext uri="{BB962C8B-B14F-4D97-AF65-F5344CB8AC3E}">
        <p14:creationId xmlns:p14="http://schemas.microsoft.com/office/powerpoint/2010/main" val="285857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7EB7A850-5C6A-4412-807C-5FBDD7696A09}" type="datetimeFigureOut">
              <a:rPr lang="en-AU" smtClean="0"/>
              <a:t>30/08/2024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EA9A9B3-383E-45FD-8E52-88A0DF255F4C}" type="slidenum">
              <a:rPr lang="en-AU" smtClean="0"/>
              <a:t>‹#›</a:t>
            </a:fld>
            <a:endParaRPr lang="en-AU"/>
          </a:p>
        </p:txBody>
      </p:sp>
    </p:spTree>
    <p:extLst>
      <p:ext uri="{BB962C8B-B14F-4D97-AF65-F5344CB8AC3E}">
        <p14:creationId xmlns:p14="http://schemas.microsoft.com/office/powerpoint/2010/main" val="125485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7EB7A850-5C6A-4412-807C-5FBDD7696A09}" type="datetimeFigureOut">
              <a:rPr lang="en-AU" smtClean="0"/>
              <a:t>30/08/2024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EA9A9B3-383E-45FD-8E52-88A0DF255F4C}" type="slidenum">
              <a:rPr lang="en-AU" smtClean="0"/>
              <a:t>‹#›</a:t>
            </a:fld>
            <a:endParaRPr lang="en-AU"/>
          </a:p>
        </p:txBody>
      </p:sp>
    </p:spTree>
    <p:extLst>
      <p:ext uri="{BB962C8B-B14F-4D97-AF65-F5344CB8AC3E}">
        <p14:creationId xmlns:p14="http://schemas.microsoft.com/office/powerpoint/2010/main" val="159084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7A850-5C6A-4412-807C-5FBDD7696A09}" type="datetimeFigureOut">
              <a:rPr lang="en-AU" smtClean="0"/>
              <a:t>30/08/2024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EA9A9B3-383E-45FD-8E52-88A0DF255F4C}" type="slidenum">
              <a:rPr lang="en-AU" smtClean="0"/>
              <a:t>‹#›</a:t>
            </a:fld>
            <a:endParaRPr lang="en-AU"/>
          </a:p>
        </p:txBody>
      </p:sp>
    </p:spTree>
    <p:extLst>
      <p:ext uri="{BB962C8B-B14F-4D97-AF65-F5344CB8AC3E}">
        <p14:creationId xmlns:p14="http://schemas.microsoft.com/office/powerpoint/2010/main" val="4119539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B7A850-5C6A-4412-807C-5FBDD7696A09}" type="datetimeFigureOut">
              <a:rPr lang="en-AU" smtClean="0"/>
              <a:t>30/08/2024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A9A9B3-383E-45FD-8E52-88A0DF255F4C}" type="slidenum">
              <a:rPr lang="en-AU" smtClean="0"/>
              <a:t>‹#›</a:t>
            </a:fld>
            <a:endParaRPr lang="en-AU"/>
          </a:p>
        </p:txBody>
      </p:sp>
    </p:spTree>
    <p:extLst>
      <p:ext uri="{BB962C8B-B14F-4D97-AF65-F5344CB8AC3E}">
        <p14:creationId xmlns:p14="http://schemas.microsoft.com/office/powerpoint/2010/main" val="284592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B7A850-5C6A-4412-807C-5FBDD7696A09}" type="datetimeFigureOut">
              <a:rPr lang="en-AU" smtClean="0"/>
              <a:t>30/08/2024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A9A9B3-383E-45FD-8E52-88A0DF255F4C}" type="slidenum">
              <a:rPr lang="en-AU" smtClean="0"/>
              <a:t>‹#›</a:t>
            </a:fld>
            <a:endParaRPr lang="en-AU"/>
          </a:p>
        </p:txBody>
      </p:sp>
    </p:spTree>
    <p:extLst>
      <p:ext uri="{BB962C8B-B14F-4D97-AF65-F5344CB8AC3E}">
        <p14:creationId xmlns:p14="http://schemas.microsoft.com/office/powerpoint/2010/main" val="138870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7A850-5C6A-4412-807C-5FBDD7696A09}" type="datetimeFigureOut">
              <a:rPr lang="en-AU" smtClean="0"/>
              <a:t>30/08/2024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9A9B3-383E-45FD-8E52-88A0DF255F4C}" type="slidenum">
              <a:rPr lang="en-AU" smtClean="0"/>
              <a:t>‹#›</a:t>
            </a:fld>
            <a:endParaRPr lang="en-AU"/>
          </a:p>
        </p:txBody>
      </p:sp>
    </p:spTree>
    <p:extLst>
      <p:ext uri="{BB962C8B-B14F-4D97-AF65-F5344CB8AC3E}">
        <p14:creationId xmlns:p14="http://schemas.microsoft.com/office/powerpoint/2010/main" val="659094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f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f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jf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31.jf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ailto:afletcher@cmcc.nsw.gov.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html"/><Relationship Id="rId2" Type="http://schemas.openxmlformats.org/officeDocument/2006/relationships/image" Target="../media/image5.jf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f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1005205"/>
            <a:ext cx="10515600" cy="1325563"/>
          </a:xfrm>
        </p:spPr>
        <p:txBody>
          <a:bodyPr>
            <a:noAutofit/>
          </a:bodyPr>
          <a:lstStyle/>
          <a:p>
            <a:br>
              <a:rPr lang="en-AU" sz="8000" b="1" dirty="0">
                <a:latin typeface="Algerian" panose="04020705040A02060702" pitchFamily="82" charset="0"/>
              </a:rPr>
            </a:br>
            <a:br>
              <a:rPr lang="en-AU" sz="8000" b="1" dirty="0">
                <a:latin typeface="Algerian" panose="04020705040A02060702" pitchFamily="82" charset="0"/>
              </a:rPr>
            </a:br>
            <a:br>
              <a:rPr lang="en-AU" sz="8000" b="1" dirty="0">
                <a:latin typeface="Algerian" panose="04020705040A02060702" pitchFamily="82" charset="0"/>
              </a:rPr>
            </a:br>
            <a:br>
              <a:rPr lang="en-AU" sz="8000" b="1" dirty="0">
                <a:latin typeface="Algerian" panose="04020705040A02060702" pitchFamily="82" charset="0"/>
              </a:rPr>
            </a:br>
            <a:r>
              <a:rPr lang="en-AU" sz="8000" b="1" dirty="0">
                <a:latin typeface="Algerian" panose="04020705040A02060702" pitchFamily="82" charset="0"/>
              </a:rPr>
              <a:t>Local Biocontrol Options and Weed Identification         workshop</a:t>
            </a:r>
          </a:p>
        </p:txBody>
      </p:sp>
    </p:spTree>
    <p:extLst>
      <p:ext uri="{BB962C8B-B14F-4D97-AF65-F5344CB8AC3E}">
        <p14:creationId xmlns:p14="http://schemas.microsoft.com/office/powerpoint/2010/main" val="338088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Echium</a:t>
            </a:r>
            <a:r>
              <a:rPr lang="en-US" dirty="0"/>
              <a:t> </a:t>
            </a:r>
            <a:r>
              <a:rPr lang="en-US" dirty="0" err="1"/>
              <a:t>plantagineum</a:t>
            </a:r>
            <a:r>
              <a:rPr lang="en-US" dirty="0"/>
              <a:t> (Patterson’s Curse)</a:t>
            </a:r>
            <a:endParaRPr lang="en-AU" dirty="0"/>
          </a:p>
        </p:txBody>
      </p:sp>
      <p:sp>
        <p:nvSpPr>
          <p:cNvPr id="3" name="Content Placeholder 2"/>
          <p:cNvSpPr>
            <a:spLocks noGrp="1"/>
          </p:cNvSpPr>
          <p:nvPr>
            <p:ph sz="half" idx="1"/>
          </p:nvPr>
        </p:nvSpPr>
        <p:spPr/>
        <p:txBody>
          <a:bodyPr>
            <a:normAutofit fontScale="85000" lnSpcReduction="20000"/>
          </a:bodyPr>
          <a:lstStyle/>
          <a:p>
            <a:r>
              <a:rPr lang="en-US" dirty="0"/>
              <a:t>Biological control</a:t>
            </a:r>
          </a:p>
          <a:p>
            <a:r>
              <a:rPr lang="en-US" dirty="0"/>
              <a:t>Biological control aims to limit the dominance of Paterson's curse to make it economically insignificant to farmers. Biological control is not an eradication program. It can take many years for the insects to reach their full potential and spread. Biological control requires more than one agent. For Paterson' curse there is a suite of four insects that have been released. Each insect attacks a different life stage of the plant. In some areas, these insects have caused a significant reduction in Paterson seed production.</a:t>
            </a:r>
          </a:p>
          <a:p>
            <a:endParaRPr lang="en-AU" dirty="0"/>
          </a:p>
        </p:txBody>
      </p:sp>
      <p:sp>
        <p:nvSpPr>
          <p:cNvPr id="4" name="Content Placeholder 3"/>
          <p:cNvSpPr>
            <a:spLocks noGrp="1"/>
          </p:cNvSpPr>
          <p:nvPr>
            <p:ph sz="half" idx="2"/>
          </p:nvPr>
        </p:nvSpPr>
        <p:spPr/>
        <p:txBody>
          <a:bodyPr>
            <a:normAutofit fontScale="85000" lnSpcReduction="20000"/>
          </a:bodyPr>
          <a:lstStyle/>
          <a:p>
            <a:r>
              <a:rPr lang="en-AU" dirty="0"/>
              <a:t>Root weevil (</a:t>
            </a:r>
            <a:r>
              <a:rPr lang="en-AU" i="1" dirty="0" err="1"/>
              <a:t>Mogulones</a:t>
            </a:r>
            <a:r>
              <a:rPr lang="en-AU" i="1" dirty="0"/>
              <a:t> </a:t>
            </a:r>
            <a:r>
              <a:rPr lang="en-AU" i="1" dirty="0" err="1"/>
              <a:t>geographicus</a:t>
            </a:r>
            <a:r>
              <a:rPr lang="en-AU" dirty="0"/>
              <a:t>)</a:t>
            </a:r>
          </a:p>
          <a:p>
            <a:r>
              <a:rPr lang="en-AU" dirty="0"/>
              <a:t>Flea beetle</a:t>
            </a:r>
            <a:r>
              <a:rPr lang="en-AU" i="1" dirty="0"/>
              <a:t> </a:t>
            </a:r>
            <a:r>
              <a:rPr lang="en-AU" dirty="0"/>
              <a:t>(</a:t>
            </a:r>
            <a:r>
              <a:rPr lang="en-AU" i="1" dirty="0" err="1"/>
              <a:t>Longitarsus</a:t>
            </a:r>
            <a:r>
              <a:rPr lang="en-AU" i="1" dirty="0"/>
              <a:t> </a:t>
            </a:r>
            <a:r>
              <a:rPr lang="en-AU" i="1" dirty="0" err="1"/>
              <a:t>echii</a:t>
            </a:r>
            <a:r>
              <a:rPr lang="en-AU" dirty="0"/>
              <a:t>)</a:t>
            </a:r>
          </a:p>
          <a:p>
            <a:r>
              <a:rPr lang="en-AU" dirty="0"/>
              <a:t>Pollen beetle (</a:t>
            </a:r>
            <a:r>
              <a:rPr lang="en-AU" i="1" dirty="0" err="1"/>
              <a:t>Meligethes</a:t>
            </a:r>
            <a:r>
              <a:rPr lang="en-AU" i="1" dirty="0"/>
              <a:t> </a:t>
            </a:r>
            <a:r>
              <a:rPr lang="en-AU" i="1" dirty="0" err="1"/>
              <a:t>planiusculus</a:t>
            </a:r>
            <a:r>
              <a:rPr lang="en-AU" dirty="0"/>
              <a:t>)</a:t>
            </a:r>
          </a:p>
          <a:p>
            <a:r>
              <a:rPr lang="en-US" b="1" u="sng" dirty="0">
                <a:solidFill>
                  <a:srgbClr val="FF0000"/>
                </a:solidFill>
              </a:rPr>
              <a:t>Crown weevil (</a:t>
            </a:r>
            <a:r>
              <a:rPr lang="en-US" b="1" i="1" u="sng" dirty="0" err="1">
                <a:solidFill>
                  <a:srgbClr val="FF0000"/>
                </a:solidFill>
              </a:rPr>
              <a:t>Mogulones</a:t>
            </a:r>
            <a:r>
              <a:rPr lang="en-US" b="1" i="1" u="sng" dirty="0">
                <a:solidFill>
                  <a:srgbClr val="FF0000"/>
                </a:solidFill>
              </a:rPr>
              <a:t> </a:t>
            </a:r>
            <a:r>
              <a:rPr lang="en-US" b="1" i="1" u="sng" dirty="0" err="1">
                <a:solidFill>
                  <a:srgbClr val="FF0000"/>
                </a:solidFill>
              </a:rPr>
              <a:t>larvatus</a:t>
            </a:r>
            <a:r>
              <a:rPr lang="en-US" b="1" u="sng" dirty="0">
                <a:solidFill>
                  <a:srgbClr val="FF0000"/>
                </a:solidFill>
              </a:rPr>
              <a:t>) Description</a:t>
            </a:r>
          </a:p>
          <a:p>
            <a:r>
              <a:rPr lang="en-US" dirty="0">
                <a:solidFill>
                  <a:srgbClr val="FF0000"/>
                </a:solidFill>
              </a:rPr>
              <a:t>Adults are 3.5-4 mm long, black and white with a </a:t>
            </a:r>
            <a:r>
              <a:rPr lang="en-US" dirty="0" err="1">
                <a:solidFill>
                  <a:srgbClr val="FF0000"/>
                </a:solidFill>
              </a:rPr>
              <a:t>prominant</a:t>
            </a:r>
            <a:r>
              <a:rPr lang="en-US" dirty="0">
                <a:solidFill>
                  <a:srgbClr val="FF0000"/>
                </a:solidFill>
              </a:rPr>
              <a:t> curved snout. Larvae are 10-12 mm long, creamy white in </a:t>
            </a:r>
            <a:r>
              <a:rPr lang="en-US" dirty="0" err="1">
                <a:solidFill>
                  <a:srgbClr val="FF0000"/>
                </a:solidFill>
              </a:rPr>
              <a:t>colour</a:t>
            </a:r>
            <a:r>
              <a:rPr lang="en-US" dirty="0">
                <a:solidFill>
                  <a:srgbClr val="FF0000"/>
                </a:solidFill>
              </a:rPr>
              <a:t> and bore into the crown. Attacked plants can be identified by a black discharge oozing from the crown</a:t>
            </a:r>
          </a:p>
        </p:txBody>
      </p:sp>
    </p:spTree>
    <p:extLst>
      <p:ext uri="{BB962C8B-B14F-4D97-AF65-F5344CB8AC3E}">
        <p14:creationId xmlns:p14="http://schemas.microsoft.com/office/powerpoint/2010/main" val="671834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Pattersons</a:t>
            </a:r>
            <a:r>
              <a:rPr lang="en-US" dirty="0"/>
              <a:t> curse, crown weevil damage</a:t>
            </a:r>
            <a:endParaRPr lang="en-AU"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6200000">
            <a:off x="5701842" y="1824389"/>
            <a:ext cx="4748320" cy="3960000"/>
          </a:xfrm>
        </p:spPr>
      </p:pic>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16200000">
            <a:off x="1009191" y="1863085"/>
            <a:ext cx="4704001" cy="3926925"/>
          </a:xfrm>
        </p:spPr>
      </p:pic>
    </p:spTree>
    <p:extLst>
      <p:ext uri="{BB962C8B-B14F-4D97-AF65-F5344CB8AC3E}">
        <p14:creationId xmlns:p14="http://schemas.microsoft.com/office/powerpoint/2010/main" val="3430728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156755"/>
            <a:ext cx="10515600" cy="1494745"/>
          </a:xfrm>
        </p:spPr>
        <p:txBody>
          <a:bodyPr>
            <a:noAutofit/>
          </a:bodyPr>
          <a:lstStyle/>
          <a:p>
            <a:r>
              <a:rPr lang="en-AU" sz="3600" b="1" dirty="0" err="1"/>
              <a:t>Heliotropium</a:t>
            </a:r>
            <a:r>
              <a:rPr lang="en-AU" sz="3600" b="1" dirty="0"/>
              <a:t> </a:t>
            </a:r>
            <a:r>
              <a:rPr lang="en-AU" sz="3600" b="1" dirty="0" err="1"/>
              <a:t>amplexicaule</a:t>
            </a:r>
            <a:r>
              <a:rPr lang="en-AU" sz="3600" b="1" dirty="0"/>
              <a:t> (Blue Heliotrope) –  </a:t>
            </a:r>
            <a:r>
              <a:rPr lang="en-AU" sz="3600" b="1" dirty="0">
                <a:solidFill>
                  <a:srgbClr val="FF0000"/>
                </a:solidFill>
              </a:rPr>
              <a:t>Leaf beetle (</a:t>
            </a:r>
            <a:r>
              <a:rPr lang="en-AU" sz="3600" b="1" dirty="0" err="1">
                <a:solidFill>
                  <a:srgbClr val="FF0000"/>
                </a:solidFill>
              </a:rPr>
              <a:t>Deuterocampta</a:t>
            </a:r>
            <a:r>
              <a:rPr lang="en-AU" sz="3600" b="1" dirty="0">
                <a:solidFill>
                  <a:srgbClr val="FF0000"/>
                </a:solidFill>
              </a:rPr>
              <a:t> </a:t>
            </a:r>
            <a:r>
              <a:rPr lang="en-AU" sz="3600" b="1" dirty="0" err="1">
                <a:solidFill>
                  <a:srgbClr val="FF0000"/>
                </a:solidFill>
              </a:rPr>
              <a:t>quadrijuga</a:t>
            </a:r>
            <a:r>
              <a:rPr lang="en-AU" sz="3600" b="1" dirty="0"/>
              <a:t>)</a:t>
            </a:r>
            <a:br>
              <a:rPr lang="en-AU" sz="3600" b="1" dirty="0"/>
            </a:br>
            <a:endParaRPr lang="en-AU" sz="3600"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10800000">
            <a:off x="838200" y="2024742"/>
            <a:ext cx="5181600" cy="3919651"/>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0800000">
            <a:off x="6172200" y="2058194"/>
            <a:ext cx="5181600" cy="3886200"/>
          </a:xfrm>
        </p:spPr>
      </p:pic>
    </p:spTree>
    <p:extLst>
      <p:ext uri="{BB962C8B-B14F-4D97-AF65-F5344CB8AC3E}">
        <p14:creationId xmlns:p14="http://schemas.microsoft.com/office/powerpoint/2010/main" val="3441062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 Heliotrope Biological Control -larvae</a:t>
            </a:r>
            <a:endParaRPr lang="en-AU"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350507" y="1807528"/>
            <a:ext cx="4352925" cy="4389119"/>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6888326" y="2067952"/>
            <a:ext cx="4352925" cy="3868272"/>
          </a:xfrm>
        </p:spPr>
      </p:pic>
    </p:spTree>
    <p:extLst>
      <p:ext uri="{BB962C8B-B14F-4D97-AF65-F5344CB8AC3E}">
        <p14:creationId xmlns:p14="http://schemas.microsoft.com/office/powerpoint/2010/main" val="2954810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930"/>
            <a:ext cx="10515600" cy="1325563"/>
          </a:xfrm>
        </p:spPr>
        <p:txBody>
          <a:bodyPr/>
          <a:lstStyle/>
          <a:p>
            <a:r>
              <a:rPr lang="en-US" dirty="0"/>
              <a:t>Blue Heliotrope – Biological control leaf damage</a:t>
            </a:r>
            <a:endParaRPr lang="en-AU"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838200" y="2162696"/>
            <a:ext cx="5181600" cy="38862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6047557" y="1933552"/>
            <a:ext cx="5077099" cy="4239986"/>
          </a:xfrm>
        </p:spPr>
      </p:pic>
    </p:spTree>
    <p:extLst>
      <p:ext uri="{BB962C8B-B14F-4D97-AF65-F5344CB8AC3E}">
        <p14:creationId xmlns:p14="http://schemas.microsoft.com/office/powerpoint/2010/main" val="65727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u="sng" dirty="0"/>
              <a:t>Pilot releases – Early </a:t>
            </a:r>
            <a:r>
              <a:rPr lang="en-AU" u="sng" dirty="0" err="1"/>
              <a:t>Eeeeeeeeeeeeeeerly</a:t>
            </a:r>
            <a:r>
              <a:rPr lang="en-AU" u="sng" dirty="0"/>
              <a:t> stages</a:t>
            </a:r>
            <a:br>
              <a:rPr lang="en-AU" dirty="0"/>
            </a:br>
            <a:r>
              <a:rPr lang="en-AU" sz="2200" dirty="0" err="1"/>
              <a:t>Lycium</a:t>
            </a:r>
            <a:r>
              <a:rPr lang="en-AU" sz="2200" dirty="0"/>
              <a:t> </a:t>
            </a:r>
            <a:r>
              <a:rPr lang="en-AU" sz="2200" dirty="0" err="1"/>
              <a:t>ferocissimum</a:t>
            </a:r>
            <a:r>
              <a:rPr lang="en-AU" sz="2200" dirty="0"/>
              <a:t> (African Box Thorn) rust fungus -  </a:t>
            </a:r>
            <a:r>
              <a:rPr lang="en-AU" sz="2200" dirty="0" err="1">
                <a:solidFill>
                  <a:srgbClr val="FF0000"/>
                </a:solidFill>
              </a:rPr>
              <a:t>Puccinia</a:t>
            </a:r>
            <a:r>
              <a:rPr lang="en-AU" sz="2200" dirty="0">
                <a:solidFill>
                  <a:srgbClr val="FF0000"/>
                </a:solidFill>
              </a:rPr>
              <a:t> </a:t>
            </a:r>
            <a:r>
              <a:rPr lang="en-AU" sz="2200" dirty="0" err="1">
                <a:solidFill>
                  <a:srgbClr val="FF0000"/>
                </a:solidFill>
              </a:rPr>
              <a:t>rapipes</a:t>
            </a:r>
            <a:br>
              <a:rPr lang="en-AU" sz="2200" dirty="0"/>
            </a:br>
            <a:r>
              <a:rPr lang="en-AU" sz="2200" dirty="0" err="1"/>
              <a:t>Conyza</a:t>
            </a:r>
            <a:r>
              <a:rPr lang="en-AU" sz="2200" dirty="0"/>
              <a:t> species (</a:t>
            </a:r>
            <a:r>
              <a:rPr lang="en-AU" sz="2200" dirty="0" err="1"/>
              <a:t>Flaxleaf</a:t>
            </a:r>
            <a:r>
              <a:rPr lang="en-AU" sz="2200" dirty="0"/>
              <a:t> fleabane) rust fungus – </a:t>
            </a:r>
            <a:r>
              <a:rPr lang="en-AU" sz="2200" dirty="0" err="1">
                <a:solidFill>
                  <a:srgbClr val="FF0000"/>
                </a:solidFill>
              </a:rPr>
              <a:t>Puccinia</a:t>
            </a:r>
            <a:r>
              <a:rPr lang="en-AU" sz="2200" dirty="0">
                <a:solidFill>
                  <a:srgbClr val="FF0000"/>
                </a:solidFill>
              </a:rPr>
              <a:t> </a:t>
            </a:r>
            <a:r>
              <a:rPr lang="en-AU" sz="2200" dirty="0" err="1">
                <a:solidFill>
                  <a:srgbClr val="FF0000"/>
                </a:solidFill>
              </a:rPr>
              <a:t>cnici-oleracei</a:t>
            </a:r>
            <a:br>
              <a:rPr lang="en-AU" sz="2200" dirty="0"/>
            </a:br>
            <a:endParaRPr lang="en-AU" sz="22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63041" y="1825625"/>
            <a:ext cx="3931920" cy="435133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89320" y="1825625"/>
            <a:ext cx="5181600" cy="4351338"/>
          </a:xfrm>
        </p:spPr>
      </p:pic>
    </p:spTree>
    <p:extLst>
      <p:ext uri="{BB962C8B-B14F-4D97-AF65-F5344CB8AC3E}">
        <p14:creationId xmlns:p14="http://schemas.microsoft.com/office/powerpoint/2010/main" val="1785345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African Box Thorn Rust</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838200" y="2058194"/>
            <a:ext cx="5181600" cy="388620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6172200" y="2058194"/>
            <a:ext cx="5181600" cy="3886200"/>
          </a:xfrm>
        </p:spPr>
      </p:pic>
    </p:spTree>
    <p:extLst>
      <p:ext uri="{BB962C8B-B14F-4D97-AF65-F5344CB8AC3E}">
        <p14:creationId xmlns:p14="http://schemas.microsoft.com/office/powerpoint/2010/main" val="424270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African Box Thorn Rust</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1470"/>
            <a:ext cx="5181600" cy="389964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4275342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Riverina Pear – </a:t>
            </a:r>
            <a:r>
              <a:rPr lang="en-AU" dirty="0" err="1"/>
              <a:t>Opuntia</a:t>
            </a:r>
            <a:r>
              <a:rPr lang="en-AU" dirty="0"/>
              <a:t> </a:t>
            </a:r>
            <a:r>
              <a:rPr lang="en-AU" dirty="0" err="1"/>
              <a:t>etata</a:t>
            </a:r>
            <a:r>
              <a:rPr lang="en-AU" dirty="0"/>
              <a:t> Recently discovered Tiger Pear cochineal attacks Riverina Pear.</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46270" y="2280841"/>
            <a:ext cx="4667533" cy="349200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80841"/>
            <a:ext cx="5181600" cy="3440906"/>
          </a:xfrm>
        </p:spPr>
      </p:pic>
    </p:spTree>
    <p:extLst>
      <p:ext uri="{BB962C8B-B14F-4D97-AF65-F5344CB8AC3E}">
        <p14:creationId xmlns:p14="http://schemas.microsoft.com/office/powerpoint/2010/main" val="575487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Blackberry-</a:t>
            </a:r>
            <a:r>
              <a:rPr lang="en-AU" sz="3200" b="1" dirty="0" err="1"/>
              <a:t>Rubus</a:t>
            </a:r>
            <a:r>
              <a:rPr lang="en-AU" sz="3200" b="1" dirty="0"/>
              <a:t> </a:t>
            </a:r>
            <a:r>
              <a:rPr lang="en-AU" sz="3200" b="1" dirty="0" err="1"/>
              <a:t>fruiticosus</a:t>
            </a:r>
            <a:r>
              <a:rPr lang="en-AU" sz="3200" b="1" dirty="0"/>
              <a:t>, Sawfly (Cane boring insect) from Europe funded by Meat &amp; Livestock Australia</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0530" y="2376174"/>
            <a:ext cx="5593090" cy="406189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56378" y="2229120"/>
            <a:ext cx="4298169" cy="4356000"/>
          </a:xfrm>
        </p:spPr>
      </p:pic>
    </p:spTree>
    <p:extLst>
      <p:ext uri="{BB962C8B-B14F-4D97-AF65-F5344CB8AC3E}">
        <p14:creationId xmlns:p14="http://schemas.microsoft.com/office/powerpoint/2010/main" val="83892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dirty="0" err="1"/>
              <a:t>Cylindropuntia</a:t>
            </a:r>
            <a:r>
              <a:rPr lang="en-AU" sz="3600" b="1" dirty="0"/>
              <a:t> Pallida (Hudson Pear white spine) - </a:t>
            </a:r>
            <a:r>
              <a:rPr lang="en-AU" sz="3600" b="1" dirty="0" err="1">
                <a:solidFill>
                  <a:srgbClr val="FF0000"/>
                </a:solidFill>
              </a:rPr>
              <a:t>Dactylopius</a:t>
            </a:r>
            <a:r>
              <a:rPr lang="en-AU" sz="3600" b="1" dirty="0">
                <a:solidFill>
                  <a:srgbClr val="FF0000"/>
                </a:solidFill>
              </a:rPr>
              <a:t> </a:t>
            </a:r>
            <a:r>
              <a:rPr lang="en-AU" sz="3600" b="1" dirty="0" err="1">
                <a:solidFill>
                  <a:srgbClr val="FF0000"/>
                </a:solidFill>
              </a:rPr>
              <a:t>tomentosus</a:t>
            </a:r>
            <a:r>
              <a:rPr lang="en-AU" sz="3600" b="1" dirty="0">
                <a:solidFill>
                  <a:srgbClr val="FF0000"/>
                </a:solidFill>
              </a:rPr>
              <a:t> (</a:t>
            </a:r>
            <a:r>
              <a:rPr lang="en-AU" sz="3600" b="1" dirty="0" err="1">
                <a:solidFill>
                  <a:srgbClr val="FF0000"/>
                </a:solidFill>
              </a:rPr>
              <a:t>californica</a:t>
            </a:r>
            <a:r>
              <a:rPr lang="en-AU" sz="3600" b="1" dirty="0">
                <a:solidFill>
                  <a:srgbClr val="FF0000"/>
                </a:solidFill>
              </a:rPr>
              <a:t> var. </a:t>
            </a:r>
            <a:r>
              <a:rPr lang="en-AU" sz="3600" b="1" dirty="0" err="1">
                <a:solidFill>
                  <a:srgbClr val="FF0000"/>
                </a:solidFill>
              </a:rPr>
              <a:t>parkeri</a:t>
            </a:r>
            <a:r>
              <a:rPr lang="en-AU" sz="3600" b="1" dirty="0">
                <a:solidFill>
                  <a:srgbClr val="FF0000"/>
                </a:solidFill>
              </a:rPr>
              <a:t>’ lineage</a:t>
            </a:r>
            <a:r>
              <a:rPr lang="en-AU" sz="3600" dirty="0">
                <a:solidFill>
                  <a:srgbClr val="FF0000"/>
                </a:solidFill>
              </a:rPr>
              <a:t>)</a:t>
            </a:r>
            <a:br>
              <a:rPr lang="en-AU" sz="3600" dirty="0">
                <a:solidFill>
                  <a:srgbClr val="FF0000"/>
                </a:solidFill>
              </a:rPr>
            </a:br>
            <a:endParaRPr lang="en-AU" sz="3600" dirty="0">
              <a:solidFill>
                <a:srgbClr val="FF000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274744"/>
            <a:ext cx="5181600" cy="3453099"/>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6586538" y="2369741"/>
            <a:ext cx="4352925" cy="3264693"/>
          </a:xfrm>
        </p:spPr>
      </p:pic>
    </p:spTree>
    <p:extLst>
      <p:ext uri="{BB962C8B-B14F-4D97-AF65-F5344CB8AC3E}">
        <p14:creationId xmlns:p14="http://schemas.microsoft.com/office/powerpoint/2010/main" val="2024489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u="sng" dirty="0"/>
              <a:t>St Johns </a:t>
            </a:r>
            <a:r>
              <a:rPr lang="en-AU" sz="4000" b="1" u="sng" dirty="0" err="1"/>
              <a:t>Wort</a:t>
            </a:r>
            <a:r>
              <a:rPr lang="en-AU" sz="4000" b="1" u="sng" dirty="0"/>
              <a:t> (</a:t>
            </a:r>
            <a:r>
              <a:rPr lang="en-AU" sz="4000" b="1" u="sng" dirty="0" err="1"/>
              <a:t>Hypericum</a:t>
            </a:r>
            <a:r>
              <a:rPr lang="en-AU" sz="4000" b="1" u="sng" dirty="0"/>
              <a:t> </a:t>
            </a:r>
            <a:r>
              <a:rPr lang="en-AU" sz="4000" b="1" u="sng" dirty="0" err="1"/>
              <a:t>perforatum</a:t>
            </a:r>
            <a:r>
              <a:rPr lang="en-AU" sz="4000" b="1" u="sng" dirty="0"/>
              <a:t>)</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7248" y="1825625"/>
            <a:ext cx="3618000" cy="482400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58691" y="1825625"/>
            <a:ext cx="6096000" cy="4726191"/>
          </a:xfrm>
        </p:spPr>
      </p:pic>
    </p:spTree>
    <p:extLst>
      <p:ext uri="{BB962C8B-B14F-4D97-AF65-F5344CB8AC3E}">
        <p14:creationId xmlns:p14="http://schemas.microsoft.com/office/powerpoint/2010/main" val="425264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St Johns </a:t>
            </a:r>
            <a:r>
              <a:rPr lang="en-AU" dirty="0" err="1"/>
              <a:t>Wort</a:t>
            </a:r>
            <a:endParaRPr lang="en-AU" dirty="0"/>
          </a:p>
        </p:txBody>
      </p:sp>
      <p:sp>
        <p:nvSpPr>
          <p:cNvPr id="7" name="Content Placeholder 6"/>
          <p:cNvSpPr>
            <a:spLocks noGrp="1"/>
          </p:cNvSpPr>
          <p:nvPr>
            <p:ph idx="1"/>
          </p:nvPr>
        </p:nvSpPr>
        <p:spPr/>
        <p:txBody>
          <a:bodyPr>
            <a:normAutofit fontScale="70000" lnSpcReduction="20000"/>
          </a:bodyPr>
          <a:lstStyle/>
          <a:p>
            <a:r>
              <a:rPr lang="en-US" dirty="0"/>
              <a:t>St. John’s </a:t>
            </a:r>
            <a:r>
              <a:rPr lang="en-US" dirty="0" err="1"/>
              <a:t>Wort</a:t>
            </a:r>
            <a:r>
              <a:rPr lang="en-US" dirty="0"/>
              <a:t> in the north-west and Central west regions  of NSW is flourishing in the current climatic conditions.</a:t>
            </a:r>
          </a:p>
          <a:p>
            <a:r>
              <a:rPr lang="en-US" dirty="0"/>
              <a:t> It will grow in a variety of areas including well established competing pastures, riparian areas, and bushland.  St John’s </a:t>
            </a:r>
            <a:r>
              <a:rPr lang="en-US" dirty="0" err="1"/>
              <a:t>wort</a:t>
            </a:r>
            <a:r>
              <a:rPr lang="en-US" dirty="0"/>
              <a:t> contains the toxin </a:t>
            </a:r>
            <a:r>
              <a:rPr lang="en-US" dirty="0" err="1"/>
              <a:t>hypericin</a:t>
            </a:r>
            <a:r>
              <a:rPr lang="en-US" dirty="0"/>
              <a:t>, which causes </a:t>
            </a:r>
            <a:r>
              <a:rPr lang="en-US" dirty="0" err="1"/>
              <a:t>photosensitisation</a:t>
            </a:r>
            <a:r>
              <a:rPr lang="en-US" dirty="0"/>
              <a:t> in sheep, cattle, horses and goats. The skin damage associated with this problem leads to weight loss, reduced productivity and, in extreme cases, death.  </a:t>
            </a:r>
          </a:p>
          <a:p>
            <a:r>
              <a:rPr lang="en-US" dirty="0"/>
              <a:t>One St. John’s </a:t>
            </a:r>
            <a:r>
              <a:rPr lang="en-US" dirty="0" err="1"/>
              <a:t>wort</a:t>
            </a:r>
            <a:r>
              <a:rPr lang="en-US" dirty="0"/>
              <a:t> plant can produce 30,000 seeds annually</a:t>
            </a:r>
            <a:r>
              <a:rPr lang="en-US"/>
              <a:t>.  </a:t>
            </a:r>
            <a:endParaRPr lang="en-US" dirty="0"/>
          </a:p>
          <a:p>
            <a:r>
              <a:rPr lang="en-US" dirty="0"/>
              <a:t> It is important that all known infestation sites are regularly monitored. All new plants must be treated before seed set, as every plant left untreated has the potential to produce thousands of new plants. </a:t>
            </a:r>
          </a:p>
          <a:p>
            <a:r>
              <a:rPr lang="en-US" dirty="0"/>
              <a:t>The best way to control St. John’s </a:t>
            </a:r>
            <a:r>
              <a:rPr lang="en-US" dirty="0" err="1"/>
              <a:t>Wort</a:t>
            </a:r>
            <a:r>
              <a:rPr lang="en-US" dirty="0"/>
              <a:t> is to take an integrated control approach. Heavily graze areas with infestations in the winter period to allow a good target for an effective spray program to be undertaken early Spring and Summer. Seeding and </a:t>
            </a:r>
            <a:r>
              <a:rPr lang="en-US" dirty="0" err="1"/>
              <a:t>fertilising</a:t>
            </a:r>
            <a:r>
              <a:rPr lang="en-US" dirty="0"/>
              <a:t> should follow to help get desirable pasture species established to help out compete new St. John’s </a:t>
            </a:r>
            <a:r>
              <a:rPr lang="en-US" dirty="0" err="1"/>
              <a:t>Wort</a:t>
            </a:r>
            <a:r>
              <a:rPr lang="en-US" dirty="0"/>
              <a:t> seedlings.  </a:t>
            </a:r>
          </a:p>
          <a:p>
            <a:r>
              <a:rPr lang="en-US" dirty="0"/>
              <a:t>Biocontrol agents are present in some areas but to date have not been an effective tool to get large infestations und</a:t>
            </a:r>
            <a:endParaRPr lang="en-AU" dirty="0"/>
          </a:p>
        </p:txBody>
      </p:sp>
    </p:spTree>
    <p:extLst>
      <p:ext uri="{BB962C8B-B14F-4D97-AF65-F5344CB8AC3E}">
        <p14:creationId xmlns:p14="http://schemas.microsoft.com/office/powerpoint/2010/main" val="3414109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St Johns </a:t>
            </a:r>
            <a:r>
              <a:rPr lang="en-AU" sz="3200" b="1" dirty="0" err="1"/>
              <a:t>Wort</a:t>
            </a:r>
            <a:r>
              <a:rPr lang="en-AU" sz="3200" b="1" dirty="0"/>
              <a:t> Biocontrol Agent </a:t>
            </a:r>
            <a:r>
              <a:rPr lang="en-AU" sz="3200" b="1" dirty="0" err="1"/>
              <a:t>Chrysolina</a:t>
            </a:r>
            <a:r>
              <a:rPr lang="en-AU" sz="3200" b="1" dirty="0"/>
              <a:t> </a:t>
            </a:r>
            <a:r>
              <a:rPr lang="en-AU" sz="3200" b="1" dirty="0" err="1"/>
              <a:t>quadrigemina</a:t>
            </a:r>
            <a:r>
              <a:rPr lang="en-AU" sz="3200" b="1" dirty="0"/>
              <a:t> Beetles (metallic bronze and metallic green)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6555711" y="2435294"/>
            <a:ext cx="4176000" cy="3132000"/>
          </a:xfrm>
        </p:spPr>
      </p:pic>
    </p:spTree>
    <p:extLst>
      <p:ext uri="{BB962C8B-B14F-4D97-AF65-F5344CB8AC3E}">
        <p14:creationId xmlns:p14="http://schemas.microsoft.com/office/powerpoint/2010/main" val="1174968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Blast from the Past 7 October 1996</a:t>
            </a:r>
          </a:p>
        </p:txBody>
      </p:sp>
      <p:sp>
        <p:nvSpPr>
          <p:cNvPr id="3" name="Content Placeholder 2"/>
          <p:cNvSpPr>
            <a:spLocks noGrp="1"/>
          </p:cNvSpPr>
          <p:nvPr>
            <p:ph idx="1"/>
          </p:nvPr>
        </p:nvSpPr>
        <p:spPr/>
        <p:txBody>
          <a:bodyPr>
            <a:normAutofit lnSpcReduction="10000"/>
          </a:bodyPr>
          <a:lstStyle/>
          <a:p>
            <a:r>
              <a:rPr lang="en-US" dirty="0"/>
              <a:t>St John’s </a:t>
            </a:r>
            <a:r>
              <a:rPr lang="en-US" dirty="0" err="1"/>
              <a:t>Wort</a:t>
            </a:r>
            <a:r>
              <a:rPr lang="en-US" dirty="0"/>
              <a:t> End of an Era? </a:t>
            </a:r>
          </a:p>
          <a:p>
            <a:r>
              <a:rPr lang="en-US" dirty="0"/>
              <a:t>The money for research into the biological control of St John’s </a:t>
            </a:r>
            <a:r>
              <a:rPr lang="en-US" dirty="0" err="1"/>
              <a:t>wort</a:t>
            </a:r>
            <a:r>
              <a:rPr lang="en-US" dirty="0"/>
              <a:t> may have come to an end but the work is far from over. As is often the case in the past with biological control, once agents have been released and established at a few sites, and funding has come to an end, the agents are then left to spread naturally. But times are changing. </a:t>
            </a:r>
          </a:p>
          <a:p>
            <a:r>
              <a:rPr lang="en-US" dirty="0"/>
              <a:t>In October 1994,  120 nursery sites were set up to release mite (</a:t>
            </a:r>
            <a:r>
              <a:rPr lang="en-US" dirty="0" err="1"/>
              <a:t>Aculus</a:t>
            </a:r>
            <a:r>
              <a:rPr lang="en-US" dirty="0"/>
              <a:t> </a:t>
            </a:r>
            <a:r>
              <a:rPr lang="en-US" dirty="0" err="1"/>
              <a:t>hypericin</a:t>
            </a:r>
            <a:r>
              <a:rPr lang="en-US" dirty="0"/>
              <a:t>) St Johns </a:t>
            </a:r>
            <a:r>
              <a:rPr lang="en-US" dirty="0" err="1"/>
              <a:t>Wort</a:t>
            </a:r>
            <a:r>
              <a:rPr lang="en-US" dirty="0"/>
              <a:t>. 60 in Victoria and 60 in NSW.</a:t>
            </a:r>
          </a:p>
          <a:p>
            <a:r>
              <a:rPr lang="en-US" dirty="0"/>
              <a:t>The mite is microscopic and expectation of the mite was to deform stems and shoots, leading to dwarfing </a:t>
            </a:r>
          </a:p>
        </p:txBody>
      </p:sp>
    </p:spTree>
    <p:extLst>
      <p:ext uri="{BB962C8B-B14F-4D97-AF65-F5344CB8AC3E}">
        <p14:creationId xmlns:p14="http://schemas.microsoft.com/office/powerpoint/2010/main" val="238177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6286" y="1997839"/>
            <a:ext cx="7837714" cy="4154984"/>
          </a:xfrm>
          <a:prstGeom prst="rect">
            <a:avLst/>
          </a:prstGeom>
        </p:spPr>
        <p:txBody>
          <a:bodyPr wrap="square">
            <a:spAutoFit/>
          </a:bodyPr>
          <a:lstStyle/>
          <a:p>
            <a:r>
              <a:rPr lang="en-US" sz="2400" dirty="0">
                <a:solidFill>
                  <a:srgbClr val="00B050"/>
                </a:solidFill>
              </a:rPr>
              <a:t>Biological control, if successful, has the potential to reduce the long-term economic and environmental costs of traditional herbicide control methods for blue heliotrope</a:t>
            </a:r>
            <a:r>
              <a:rPr lang="en-US" sz="2400" dirty="0">
                <a:solidFill>
                  <a:srgbClr val="FF0000"/>
                </a:solidFill>
              </a:rPr>
              <a:t>. </a:t>
            </a:r>
            <a:r>
              <a:rPr lang="en-US" sz="2400" u="sng" dirty="0"/>
              <a:t>There has only been one biological control agent released in Australia for blue heliotrope. </a:t>
            </a:r>
            <a:r>
              <a:rPr lang="en-US" sz="2400" dirty="0"/>
              <a:t>The blue heliotrope leaf-beetle (</a:t>
            </a:r>
            <a:r>
              <a:rPr lang="en-US" sz="2400" dirty="0" err="1"/>
              <a:t>Deuterocampta</a:t>
            </a:r>
            <a:r>
              <a:rPr lang="en-US" sz="2400" dirty="0"/>
              <a:t> </a:t>
            </a:r>
            <a:r>
              <a:rPr lang="en-US" sz="2400" dirty="0" err="1"/>
              <a:t>quadrijuga</a:t>
            </a:r>
            <a:r>
              <a:rPr lang="en-US" sz="2400" dirty="0"/>
              <a:t>) was first released in Australia in 2001. At high densities, leaf-beetles can completely defoliate blue heliotrope, with both the larvae and adults feeding on the leaves. The blue heliotrope leaf-beetle has the potential to build up population levels rapidly as each beetle lays 100s of eggs.</a:t>
            </a:r>
            <a:endParaRPr lang="en-AU" sz="2400" dirty="0"/>
          </a:p>
        </p:txBody>
      </p:sp>
    </p:spTree>
    <p:extLst>
      <p:ext uri="{BB962C8B-B14F-4D97-AF65-F5344CB8AC3E}">
        <p14:creationId xmlns:p14="http://schemas.microsoft.com/office/powerpoint/2010/main" val="99426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err="1"/>
              <a:t>Parthenium</a:t>
            </a:r>
            <a:r>
              <a:rPr lang="en-AU" dirty="0"/>
              <a:t> Weed - Hay, Grain, Livestock and Machinery</a:t>
            </a:r>
            <a:br>
              <a:rPr lang="en-AU" dirty="0"/>
            </a:br>
            <a:r>
              <a:rPr lang="en-AU" dirty="0"/>
              <a:t>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1367" y="2229778"/>
            <a:ext cx="4759666" cy="352800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6002383" y="1940628"/>
            <a:ext cx="5181600" cy="3886200"/>
          </a:xfrm>
        </p:spPr>
      </p:pic>
    </p:spTree>
    <p:extLst>
      <p:ext uri="{BB962C8B-B14F-4D97-AF65-F5344CB8AC3E}">
        <p14:creationId xmlns:p14="http://schemas.microsoft.com/office/powerpoint/2010/main" val="1968955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23058"/>
          </a:xfrm>
        </p:spPr>
        <p:txBody>
          <a:bodyPr>
            <a:normAutofit/>
          </a:bodyPr>
          <a:lstStyle/>
          <a:p>
            <a:r>
              <a:rPr lang="en-AU" sz="3200" u="sng" dirty="0">
                <a:solidFill>
                  <a:srgbClr val="00B0F0"/>
                </a:solidFill>
              </a:rPr>
              <a:t>Key message when thinking of biological control methods </a:t>
            </a:r>
            <a:br>
              <a:rPr lang="en-AU" sz="3200" u="sng" dirty="0">
                <a:solidFill>
                  <a:srgbClr val="00B0F0"/>
                </a:solidFill>
              </a:rPr>
            </a:br>
            <a:br>
              <a:rPr lang="en-AU" sz="3200" u="sng" dirty="0">
                <a:solidFill>
                  <a:srgbClr val="00B0F0"/>
                </a:solidFill>
              </a:rPr>
            </a:br>
            <a:r>
              <a:rPr lang="en-AU" sz="3200" b="1" dirty="0">
                <a:solidFill>
                  <a:srgbClr val="00B0F0"/>
                </a:solidFill>
              </a:rPr>
              <a:t>*make sure your weed species is 100% identified. In doubt or unsure contact your local weed officer</a:t>
            </a:r>
            <a:br>
              <a:rPr lang="en-AU" sz="3200" b="1" dirty="0">
                <a:solidFill>
                  <a:srgbClr val="00B0F0"/>
                </a:solidFill>
              </a:rPr>
            </a:br>
            <a:br>
              <a:rPr lang="en-AU" sz="3200" b="1" dirty="0">
                <a:solidFill>
                  <a:srgbClr val="00B0F0"/>
                </a:solidFill>
              </a:rPr>
            </a:br>
            <a:r>
              <a:rPr lang="en-AU" sz="3200" b="1" dirty="0">
                <a:solidFill>
                  <a:srgbClr val="00B0F0"/>
                </a:solidFill>
              </a:rPr>
              <a:t>*If you are introducing / spreading biocontrol make sure you have the correct lineage</a:t>
            </a:r>
            <a:br>
              <a:rPr lang="en-AU" sz="3200" b="1" dirty="0">
                <a:solidFill>
                  <a:srgbClr val="00B0F0"/>
                </a:solidFill>
              </a:rPr>
            </a:br>
            <a:br>
              <a:rPr lang="en-AU" sz="3200" b="1" dirty="0">
                <a:solidFill>
                  <a:srgbClr val="00B0F0"/>
                </a:solidFill>
              </a:rPr>
            </a:br>
            <a:r>
              <a:rPr lang="en-AU" sz="3200" b="1" dirty="0">
                <a:solidFill>
                  <a:srgbClr val="00B0F0"/>
                </a:solidFill>
              </a:rPr>
              <a:t>*I suggest only look at biocontrol options for large infestations or inaccessible terrain for spraying or mechanical methods</a:t>
            </a:r>
            <a:br>
              <a:rPr lang="en-AU" sz="3200" b="1" dirty="0">
                <a:solidFill>
                  <a:srgbClr val="00B0F0"/>
                </a:solidFill>
              </a:rPr>
            </a:br>
            <a:endParaRPr lang="en-AU" sz="3200" b="1" dirty="0">
              <a:solidFill>
                <a:srgbClr val="00B0F0"/>
              </a:solidFill>
            </a:endParaRPr>
          </a:p>
        </p:txBody>
      </p:sp>
    </p:spTree>
    <p:extLst>
      <p:ext uri="{BB962C8B-B14F-4D97-AF65-F5344CB8AC3E}">
        <p14:creationId xmlns:p14="http://schemas.microsoft.com/office/powerpoint/2010/main" val="2837146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168813"/>
            <a:ext cx="10515600" cy="2011678"/>
          </a:xfrm>
        </p:spPr>
        <p:txBody>
          <a:bodyPr>
            <a:noAutofit/>
          </a:bodyPr>
          <a:lstStyle/>
          <a:p>
            <a:r>
              <a:rPr lang="en-US" sz="1800" b="1" dirty="0"/>
              <a:t>Andy Fletcher</a:t>
            </a:r>
            <a:br>
              <a:rPr lang="en-US" sz="1800" b="1" dirty="0"/>
            </a:br>
            <a:r>
              <a:rPr lang="en-US" sz="1800" b="1" dirty="0">
                <a:hlinkClick r:id="rId2"/>
              </a:rPr>
              <a:t>afletcher@cmcc.nsw.gov.au</a:t>
            </a:r>
            <a:br>
              <a:rPr lang="en-US" sz="1800" b="1" dirty="0"/>
            </a:br>
            <a:br>
              <a:rPr lang="en-US" sz="1800" b="1" dirty="0"/>
            </a:br>
            <a:r>
              <a:rPr lang="en-US" sz="1800" b="1" dirty="0"/>
              <a:t>Senior Biosecurity Officer</a:t>
            </a:r>
            <a:br>
              <a:rPr lang="en-US" sz="1800" b="1" dirty="0"/>
            </a:br>
            <a:r>
              <a:rPr lang="en-US" sz="1800" b="1" dirty="0"/>
              <a:t>Castlereagh Macquarie County Council – Weed Control Authority,</a:t>
            </a:r>
            <a:br>
              <a:rPr lang="en-US" sz="1800" b="1" dirty="0"/>
            </a:br>
            <a:r>
              <a:rPr lang="en-US" sz="1800" b="1" dirty="0"/>
              <a:t> </a:t>
            </a:r>
            <a:r>
              <a:rPr lang="en-US" sz="1800" b="1" dirty="0" err="1"/>
              <a:t>Warrumbungle</a:t>
            </a:r>
            <a:r>
              <a:rPr lang="en-US" sz="1800" b="1" dirty="0"/>
              <a:t>, Coonamble, </a:t>
            </a:r>
            <a:r>
              <a:rPr lang="en-US" sz="1800" b="1" dirty="0" err="1"/>
              <a:t>Gilgandra</a:t>
            </a:r>
            <a:r>
              <a:rPr lang="en-US" sz="1800" b="1" dirty="0"/>
              <a:t> &amp; Warren Shires – Central West NSW / </a:t>
            </a:r>
            <a:r>
              <a:rPr lang="en-US" sz="1800" b="1" dirty="0" err="1"/>
              <a:t>Walgett</a:t>
            </a:r>
            <a:r>
              <a:rPr lang="en-US" sz="1800" b="1" dirty="0"/>
              <a:t> Shire – North West NSW</a:t>
            </a:r>
            <a:br>
              <a:rPr lang="en-US" sz="1800" b="1" dirty="0"/>
            </a:br>
            <a:r>
              <a:rPr lang="en-US" sz="1800" b="1"/>
              <a:t>                                                                                     </a:t>
            </a:r>
            <a:r>
              <a:rPr lang="en-US" sz="1800" b="1" dirty="0"/>
              <a:t>0428 462 060</a:t>
            </a:r>
            <a:br>
              <a:rPr lang="en-US" sz="1800" b="1" dirty="0"/>
            </a:br>
            <a:r>
              <a:rPr lang="en-US" sz="1800" b="1" dirty="0">
                <a:solidFill>
                  <a:srgbClr val="7030A0"/>
                </a:solidFill>
              </a:rPr>
              <a:t>Thankyou for your time attending todays local biological control options and weed identification workshop.  </a:t>
            </a:r>
            <a:endParaRPr lang="en-AU" sz="1800" b="1" dirty="0">
              <a:solidFill>
                <a:srgbClr val="7030A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36305" y="2180491"/>
            <a:ext cx="4319390" cy="3980497"/>
          </a:xfrm>
        </p:spPr>
      </p:pic>
    </p:spTree>
    <p:extLst>
      <p:ext uri="{BB962C8B-B14F-4D97-AF65-F5344CB8AC3E}">
        <p14:creationId xmlns:p14="http://schemas.microsoft.com/office/powerpoint/2010/main" val="160536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400" b="1" dirty="0" err="1"/>
              <a:t>Cylindropuntia</a:t>
            </a:r>
            <a:r>
              <a:rPr lang="en-AU" sz="2400" b="1" dirty="0"/>
              <a:t> </a:t>
            </a:r>
            <a:r>
              <a:rPr lang="en-AU" sz="2400" b="1" dirty="0" err="1"/>
              <a:t>prolifera</a:t>
            </a:r>
            <a:r>
              <a:rPr lang="en-AU" sz="2400" b="1" dirty="0"/>
              <a:t> (Jumping </a:t>
            </a:r>
            <a:r>
              <a:rPr lang="en-AU" sz="2400" b="1" dirty="0" err="1"/>
              <a:t>Cholla</a:t>
            </a:r>
            <a:r>
              <a:rPr lang="en-AU" sz="2400" b="1" dirty="0"/>
              <a:t>) – </a:t>
            </a:r>
            <a:r>
              <a:rPr lang="en-AU" sz="2400" b="1" dirty="0" err="1">
                <a:solidFill>
                  <a:srgbClr val="FF0000"/>
                </a:solidFill>
              </a:rPr>
              <a:t>Dactylopius</a:t>
            </a:r>
            <a:r>
              <a:rPr lang="en-AU" sz="2400" b="1" dirty="0">
                <a:solidFill>
                  <a:srgbClr val="FF0000"/>
                </a:solidFill>
              </a:rPr>
              <a:t> </a:t>
            </a:r>
            <a:r>
              <a:rPr lang="en-AU" sz="2400" b="1" dirty="0" err="1">
                <a:solidFill>
                  <a:srgbClr val="FF0000"/>
                </a:solidFill>
              </a:rPr>
              <a:t>tomentosus</a:t>
            </a:r>
            <a:r>
              <a:rPr lang="en-AU" sz="2400" b="1" dirty="0">
                <a:solidFill>
                  <a:srgbClr val="FF0000"/>
                </a:solidFill>
              </a:rPr>
              <a:t>  (</a:t>
            </a:r>
            <a:r>
              <a:rPr lang="en-AU" sz="2400" b="1" dirty="0" err="1">
                <a:solidFill>
                  <a:srgbClr val="FF0000"/>
                </a:solidFill>
              </a:rPr>
              <a:t>califonica</a:t>
            </a:r>
            <a:r>
              <a:rPr lang="en-AU" sz="2400" b="1" dirty="0">
                <a:solidFill>
                  <a:srgbClr val="FF0000"/>
                </a:solidFill>
              </a:rPr>
              <a:t> var. </a:t>
            </a:r>
            <a:r>
              <a:rPr lang="en-AU" sz="2400" b="1" dirty="0" err="1">
                <a:solidFill>
                  <a:srgbClr val="FF0000"/>
                </a:solidFill>
              </a:rPr>
              <a:t>parkeri</a:t>
            </a:r>
            <a:r>
              <a:rPr lang="en-AU" sz="2400" b="1" dirty="0">
                <a:solidFill>
                  <a:srgbClr val="FF0000"/>
                </a:solidFill>
              </a:rPr>
              <a:t>’ lineage) shares the same variant as Hudson Pear white spine    </a:t>
            </a:r>
            <a:br>
              <a:rPr lang="en-AU" sz="2400" b="1" dirty="0"/>
            </a:br>
            <a:endParaRPr lang="en-AU" sz="24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4094"/>
            <a:ext cx="5181600" cy="345440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6549525" y="2173288"/>
            <a:ext cx="4352925" cy="3657599"/>
          </a:xfrm>
        </p:spPr>
      </p:pic>
    </p:spTree>
    <p:extLst>
      <p:ext uri="{BB962C8B-B14F-4D97-AF65-F5344CB8AC3E}">
        <p14:creationId xmlns:p14="http://schemas.microsoft.com/office/powerpoint/2010/main" val="429426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b="1" dirty="0" err="1"/>
              <a:t>Cylindropuntia</a:t>
            </a:r>
            <a:r>
              <a:rPr lang="en-AU" sz="3200" b="1" dirty="0"/>
              <a:t> tunicate (Brown spined Hudson Pear) – (</a:t>
            </a:r>
            <a:r>
              <a:rPr lang="en-AU" sz="3200" b="1" dirty="0" err="1">
                <a:solidFill>
                  <a:srgbClr val="FF0000"/>
                </a:solidFill>
              </a:rPr>
              <a:t>Dactylopius</a:t>
            </a:r>
            <a:r>
              <a:rPr lang="en-AU" sz="3200" b="1" dirty="0">
                <a:solidFill>
                  <a:srgbClr val="FF0000"/>
                </a:solidFill>
              </a:rPr>
              <a:t> </a:t>
            </a:r>
            <a:r>
              <a:rPr lang="en-AU" sz="3200" b="1" dirty="0" err="1">
                <a:solidFill>
                  <a:srgbClr val="FF0000"/>
                </a:solidFill>
              </a:rPr>
              <a:t>tomentosus</a:t>
            </a:r>
            <a:r>
              <a:rPr lang="en-AU" sz="3200" b="1" dirty="0">
                <a:solidFill>
                  <a:srgbClr val="FF0000"/>
                </a:solidFill>
              </a:rPr>
              <a:t> </a:t>
            </a:r>
            <a:r>
              <a:rPr lang="en-AU" sz="3200" b="1" dirty="0" err="1">
                <a:solidFill>
                  <a:srgbClr val="FF0000"/>
                </a:solidFill>
              </a:rPr>
              <a:t>acanthocarpa</a:t>
            </a:r>
            <a:r>
              <a:rPr lang="en-AU" sz="3200" b="1" dirty="0">
                <a:solidFill>
                  <a:srgbClr val="FF0000"/>
                </a:solidFill>
              </a:rPr>
              <a:t> x </a:t>
            </a:r>
            <a:r>
              <a:rPr lang="en-AU" sz="3200" b="1" dirty="0" err="1">
                <a:solidFill>
                  <a:srgbClr val="FF0000"/>
                </a:solidFill>
              </a:rPr>
              <a:t>echinocarpa</a:t>
            </a:r>
            <a:r>
              <a:rPr lang="en-AU" sz="3200" b="1" dirty="0">
                <a:solidFill>
                  <a:srgbClr val="FF0000"/>
                </a:solidFill>
              </a:rPr>
              <a:t>’ lineage</a:t>
            </a:r>
            <a:r>
              <a:rPr lang="en-AU" sz="3200" b="1" dirty="0"/>
              <a:t>)</a:t>
            </a:r>
            <a:br>
              <a:rPr lang="en-AU" sz="3200" b="1" dirty="0"/>
            </a:br>
            <a:endParaRPr lang="en-AU" sz="3200" b="1"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5416" y="2543294"/>
            <a:ext cx="3837600" cy="2952000"/>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10293" y="1995477"/>
            <a:ext cx="3934995" cy="4680000"/>
          </a:xfrm>
        </p:spPr>
      </p:pic>
    </p:spTree>
    <p:extLst>
      <p:ext uri="{BB962C8B-B14F-4D97-AF65-F5344CB8AC3E}">
        <p14:creationId xmlns:p14="http://schemas.microsoft.com/office/powerpoint/2010/main" val="3527099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b="1" dirty="0" err="1"/>
              <a:t>Cylindropuntia</a:t>
            </a:r>
            <a:r>
              <a:rPr lang="en-AU" sz="3200" b="1" dirty="0"/>
              <a:t> </a:t>
            </a:r>
            <a:r>
              <a:rPr lang="en-AU" sz="3200" b="1" dirty="0" err="1"/>
              <a:t>fulgida</a:t>
            </a:r>
            <a:r>
              <a:rPr lang="en-AU" sz="3200" b="1" dirty="0"/>
              <a:t> (Boxing glove cactus also known as Coral cactus) -  </a:t>
            </a:r>
            <a:r>
              <a:rPr lang="en-AU" sz="3200" b="1" dirty="0" err="1">
                <a:solidFill>
                  <a:srgbClr val="FF0000"/>
                </a:solidFill>
              </a:rPr>
              <a:t>Dactylopius</a:t>
            </a:r>
            <a:r>
              <a:rPr lang="en-AU" sz="3200" b="1" dirty="0">
                <a:solidFill>
                  <a:srgbClr val="FF0000"/>
                </a:solidFill>
              </a:rPr>
              <a:t> </a:t>
            </a:r>
            <a:r>
              <a:rPr lang="en-AU" sz="3200" b="1" dirty="0" err="1">
                <a:solidFill>
                  <a:srgbClr val="FF0000"/>
                </a:solidFill>
              </a:rPr>
              <a:t>tomentosus</a:t>
            </a:r>
            <a:r>
              <a:rPr lang="en-AU" sz="3200" b="1" dirty="0">
                <a:solidFill>
                  <a:srgbClr val="FF0000"/>
                </a:solidFill>
              </a:rPr>
              <a:t> (</a:t>
            </a:r>
            <a:r>
              <a:rPr lang="en-AU" sz="3200" b="1" dirty="0" err="1">
                <a:solidFill>
                  <a:srgbClr val="FF0000"/>
                </a:solidFill>
              </a:rPr>
              <a:t>cholla</a:t>
            </a:r>
            <a:r>
              <a:rPr lang="en-AU" sz="3200" b="1" dirty="0">
                <a:solidFill>
                  <a:srgbClr val="FF0000"/>
                </a:solidFill>
              </a:rPr>
              <a:t> lineage</a:t>
            </a:r>
            <a:r>
              <a:rPr lang="en-AU" sz="3200" b="1" dirty="0"/>
              <a:t>) </a:t>
            </a:r>
            <a:br>
              <a:rPr lang="en-AU" sz="3200" b="1" dirty="0"/>
            </a:br>
            <a:endParaRPr lang="en-AU" sz="3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15941" y="1825625"/>
            <a:ext cx="4080000" cy="4896000"/>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5995" y="2419625"/>
            <a:ext cx="5077320" cy="4032000"/>
          </a:xfrm>
        </p:spPr>
      </p:pic>
    </p:spTree>
    <p:extLst>
      <p:ext uri="{BB962C8B-B14F-4D97-AF65-F5344CB8AC3E}">
        <p14:creationId xmlns:p14="http://schemas.microsoft.com/office/powerpoint/2010/main" val="2799433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0062"/>
            <a:ext cx="10515600" cy="1325563"/>
          </a:xfrm>
        </p:spPr>
        <p:txBody>
          <a:bodyPr>
            <a:normAutofit/>
          </a:bodyPr>
          <a:lstStyle/>
          <a:p>
            <a:r>
              <a:rPr lang="en-AU" sz="2400" b="1" dirty="0" err="1"/>
              <a:t>Cylindropuntia</a:t>
            </a:r>
            <a:r>
              <a:rPr lang="en-AU" sz="2400" b="1" dirty="0"/>
              <a:t> imbricata (Devils rope pear) – </a:t>
            </a:r>
            <a:r>
              <a:rPr lang="en-AU" sz="2400" b="1" dirty="0" err="1">
                <a:solidFill>
                  <a:srgbClr val="FF0000"/>
                </a:solidFill>
              </a:rPr>
              <a:t>Dactylopius</a:t>
            </a:r>
            <a:r>
              <a:rPr lang="en-AU" sz="2400" b="1" dirty="0">
                <a:solidFill>
                  <a:srgbClr val="FF0000"/>
                </a:solidFill>
              </a:rPr>
              <a:t> </a:t>
            </a:r>
            <a:r>
              <a:rPr lang="en-AU" sz="2400" b="1" dirty="0" err="1">
                <a:solidFill>
                  <a:srgbClr val="FF0000"/>
                </a:solidFill>
              </a:rPr>
              <a:t>tomentosus</a:t>
            </a:r>
            <a:r>
              <a:rPr lang="en-AU" sz="2400" b="1" dirty="0">
                <a:solidFill>
                  <a:srgbClr val="FF0000"/>
                </a:solidFill>
              </a:rPr>
              <a:t> (</a:t>
            </a:r>
            <a:r>
              <a:rPr lang="en-AU" sz="2400" b="1" dirty="0" err="1">
                <a:solidFill>
                  <a:srgbClr val="FF0000"/>
                </a:solidFill>
              </a:rPr>
              <a:t>cylindropuntia</a:t>
            </a:r>
            <a:r>
              <a:rPr lang="en-AU" sz="2400" b="1" dirty="0">
                <a:solidFill>
                  <a:srgbClr val="FF0000"/>
                </a:solidFill>
              </a:rPr>
              <a:t> lineage</a:t>
            </a:r>
            <a:r>
              <a:rPr lang="en-AU" sz="2400" b="1" dirty="0"/>
              <a:t>)</a:t>
            </a:r>
            <a:br>
              <a:rPr lang="en-AU" sz="2400" b="1" dirty="0"/>
            </a:br>
            <a:endParaRPr lang="en-AU" sz="2400" b="1"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03194" y="1825625"/>
            <a:ext cx="4192189" cy="4428000"/>
          </a:xfrm>
        </p:spPr>
      </p:pic>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058194"/>
            <a:ext cx="5181600" cy="3886200"/>
          </a:xfrm>
        </p:spPr>
      </p:pic>
    </p:spTree>
    <p:extLst>
      <p:ext uri="{BB962C8B-B14F-4D97-AF65-F5344CB8AC3E}">
        <p14:creationId xmlns:p14="http://schemas.microsoft.com/office/powerpoint/2010/main" val="260347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96931"/>
          </a:xfrm>
        </p:spPr>
        <p:txBody>
          <a:bodyPr>
            <a:normAutofit fontScale="90000"/>
          </a:bodyPr>
          <a:lstStyle/>
          <a:p>
            <a:r>
              <a:rPr lang="en-AU" sz="3600" b="1" dirty="0" err="1"/>
              <a:t>Cylindropuntia</a:t>
            </a:r>
            <a:r>
              <a:rPr lang="en-AU" sz="3600" b="1" dirty="0"/>
              <a:t> </a:t>
            </a:r>
            <a:r>
              <a:rPr lang="en-AU" sz="3600" b="1" dirty="0" err="1"/>
              <a:t>spinosior</a:t>
            </a:r>
            <a:r>
              <a:rPr lang="en-AU" sz="3600" b="1" dirty="0"/>
              <a:t> (Snake Cactus) – </a:t>
            </a:r>
            <a:r>
              <a:rPr lang="en-AU" sz="3600" b="1" dirty="0" err="1">
                <a:solidFill>
                  <a:srgbClr val="FF0000"/>
                </a:solidFill>
              </a:rPr>
              <a:t>Dactylopius</a:t>
            </a:r>
            <a:r>
              <a:rPr lang="en-AU" sz="3600" b="1" dirty="0">
                <a:solidFill>
                  <a:srgbClr val="FF0000"/>
                </a:solidFill>
              </a:rPr>
              <a:t> </a:t>
            </a:r>
            <a:r>
              <a:rPr lang="en-AU" sz="3600" b="1" dirty="0" err="1">
                <a:solidFill>
                  <a:srgbClr val="FF0000"/>
                </a:solidFill>
              </a:rPr>
              <a:t>tomentosus</a:t>
            </a:r>
            <a:r>
              <a:rPr lang="en-AU" sz="3600" b="1" dirty="0">
                <a:solidFill>
                  <a:srgbClr val="FF0000"/>
                </a:solidFill>
              </a:rPr>
              <a:t> (</a:t>
            </a:r>
            <a:r>
              <a:rPr lang="en-AU" sz="3600" b="1" dirty="0" err="1">
                <a:solidFill>
                  <a:srgbClr val="FF0000"/>
                </a:solidFill>
              </a:rPr>
              <a:t>bigelovii</a:t>
            </a:r>
            <a:r>
              <a:rPr lang="en-AU" sz="3600" b="1" dirty="0">
                <a:solidFill>
                  <a:srgbClr val="FF0000"/>
                </a:solidFill>
              </a:rPr>
              <a:t>’ lineage)</a:t>
            </a:r>
            <a:br>
              <a:rPr lang="en-AU" sz="3600" b="1" dirty="0"/>
            </a:br>
            <a:br>
              <a:rPr lang="en-AU" sz="3600" b="1" dirty="0"/>
            </a:br>
            <a:r>
              <a:rPr lang="en-AU" sz="3600" b="1" dirty="0"/>
              <a:t>Opuntia </a:t>
            </a:r>
            <a:r>
              <a:rPr lang="en-AU" sz="3600" b="1" dirty="0" err="1"/>
              <a:t>aurantiaca</a:t>
            </a:r>
            <a:r>
              <a:rPr lang="en-AU" sz="3600" b="1" dirty="0"/>
              <a:t> (Tiger Pear) and Opuntia </a:t>
            </a:r>
            <a:r>
              <a:rPr lang="en-AU" sz="3600" b="1" dirty="0" err="1"/>
              <a:t>elata</a:t>
            </a:r>
            <a:r>
              <a:rPr lang="en-AU" sz="3600" b="1" dirty="0"/>
              <a:t> (Riverina Pear) – </a:t>
            </a:r>
            <a:r>
              <a:rPr lang="en-AU" sz="3600" b="1" dirty="0" err="1">
                <a:solidFill>
                  <a:srgbClr val="FF0000"/>
                </a:solidFill>
              </a:rPr>
              <a:t>Dactylopius</a:t>
            </a:r>
            <a:r>
              <a:rPr lang="en-AU" sz="3600" b="1" dirty="0">
                <a:solidFill>
                  <a:srgbClr val="FF0000"/>
                </a:solidFill>
              </a:rPr>
              <a:t> </a:t>
            </a:r>
            <a:r>
              <a:rPr lang="en-AU" sz="3600" b="1" dirty="0" err="1">
                <a:solidFill>
                  <a:srgbClr val="FF0000"/>
                </a:solidFill>
              </a:rPr>
              <a:t>austrinus</a:t>
            </a:r>
            <a:r>
              <a:rPr lang="en-AU" sz="3600" b="1" dirty="0">
                <a:solidFill>
                  <a:srgbClr val="FF0000"/>
                </a:solidFill>
              </a:rPr>
              <a:t> and cactoblastis </a:t>
            </a:r>
            <a:r>
              <a:rPr lang="en-AU" sz="3600" b="1" dirty="0" err="1">
                <a:solidFill>
                  <a:srgbClr val="FF0000"/>
                </a:solidFill>
              </a:rPr>
              <a:t>cactorum</a:t>
            </a:r>
            <a:br>
              <a:rPr lang="en-AU" sz="3600" b="1" dirty="0"/>
            </a:br>
            <a:br>
              <a:rPr lang="en-AU" sz="3600" b="1" dirty="0"/>
            </a:br>
            <a:r>
              <a:rPr lang="en-AU" sz="3600" b="1" dirty="0"/>
              <a:t>Opuntia </a:t>
            </a:r>
            <a:r>
              <a:rPr lang="en-AU" sz="3600" b="1" dirty="0" err="1"/>
              <a:t>monacantha</a:t>
            </a:r>
            <a:r>
              <a:rPr lang="en-AU" sz="3600" b="1" dirty="0"/>
              <a:t> (Drooping and smooth tree pear – </a:t>
            </a:r>
            <a:r>
              <a:rPr lang="en-AU" sz="3600" b="1" dirty="0" err="1">
                <a:solidFill>
                  <a:srgbClr val="FF0000"/>
                </a:solidFill>
              </a:rPr>
              <a:t>Dactylopius</a:t>
            </a:r>
            <a:r>
              <a:rPr lang="en-AU" sz="3600" b="1" dirty="0">
                <a:solidFill>
                  <a:srgbClr val="FF0000"/>
                </a:solidFill>
              </a:rPr>
              <a:t> </a:t>
            </a:r>
            <a:r>
              <a:rPr lang="en-AU" sz="3600" b="1" dirty="0" err="1">
                <a:solidFill>
                  <a:srgbClr val="FF0000"/>
                </a:solidFill>
              </a:rPr>
              <a:t>ceylonicus</a:t>
            </a:r>
            <a:br>
              <a:rPr lang="en-AU" sz="3600" b="1" dirty="0"/>
            </a:br>
            <a:br>
              <a:rPr lang="en-AU" sz="3600" b="1" dirty="0"/>
            </a:br>
            <a:r>
              <a:rPr lang="en-AU" sz="3600" b="1" dirty="0"/>
              <a:t>Opuntia robusta (Wheel Cactus) – </a:t>
            </a:r>
            <a:r>
              <a:rPr lang="en-AU" sz="3600" b="1" dirty="0" err="1">
                <a:solidFill>
                  <a:srgbClr val="FF0000"/>
                </a:solidFill>
              </a:rPr>
              <a:t>Dactylopius</a:t>
            </a:r>
            <a:r>
              <a:rPr lang="en-AU" sz="3600" b="1" dirty="0">
                <a:solidFill>
                  <a:srgbClr val="FF0000"/>
                </a:solidFill>
              </a:rPr>
              <a:t> </a:t>
            </a:r>
            <a:r>
              <a:rPr lang="en-AU" sz="3600" b="1" dirty="0" err="1">
                <a:solidFill>
                  <a:srgbClr val="FF0000"/>
                </a:solidFill>
              </a:rPr>
              <a:t>opuntiae</a:t>
            </a:r>
            <a:br>
              <a:rPr lang="en-AU" sz="3600" b="1" dirty="0"/>
            </a:br>
            <a:br>
              <a:rPr lang="en-AU" sz="3600" b="1" dirty="0"/>
            </a:br>
            <a:endParaRPr lang="en-AU" sz="3600" b="1" dirty="0"/>
          </a:p>
        </p:txBody>
      </p:sp>
    </p:spTree>
    <p:extLst>
      <p:ext uri="{BB962C8B-B14F-4D97-AF65-F5344CB8AC3E}">
        <p14:creationId xmlns:p14="http://schemas.microsoft.com/office/powerpoint/2010/main" val="2868771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17" y="1"/>
            <a:ext cx="10515600" cy="3766782"/>
          </a:xfrm>
        </p:spPr>
        <p:txBody>
          <a:bodyPr>
            <a:normAutofit/>
          </a:bodyPr>
          <a:lstStyle/>
          <a:p>
            <a:r>
              <a:rPr lang="en-AU" sz="3200" b="1" dirty="0"/>
              <a:t>Opuntia tomentose (velvety tree pear) – </a:t>
            </a:r>
            <a:r>
              <a:rPr lang="en-AU" sz="3200" b="1" dirty="0" err="1">
                <a:solidFill>
                  <a:srgbClr val="FF0000"/>
                </a:solidFill>
              </a:rPr>
              <a:t>Dactylopies</a:t>
            </a:r>
            <a:r>
              <a:rPr lang="en-AU" sz="3200" b="1" dirty="0">
                <a:solidFill>
                  <a:srgbClr val="FF0000"/>
                </a:solidFill>
              </a:rPr>
              <a:t> </a:t>
            </a:r>
            <a:r>
              <a:rPr lang="en-AU" sz="3200" b="1" dirty="0" err="1">
                <a:solidFill>
                  <a:srgbClr val="FF0000"/>
                </a:solidFill>
              </a:rPr>
              <a:t>opuntiae</a:t>
            </a:r>
            <a:br>
              <a:rPr lang="en-AU" sz="3200" b="1" dirty="0">
                <a:solidFill>
                  <a:srgbClr val="FF0000"/>
                </a:solidFill>
              </a:rPr>
            </a:br>
            <a:r>
              <a:rPr lang="en-AU" sz="3200" b="1" dirty="0">
                <a:solidFill>
                  <a:srgbClr val="FF0000"/>
                </a:solidFill>
              </a:rPr>
              <a:t>and </a:t>
            </a:r>
            <a:r>
              <a:rPr lang="en-AU" sz="3200" b="1" dirty="0"/>
              <a:t>Opuntia stricta (Common prickly pear) – </a:t>
            </a:r>
            <a:r>
              <a:rPr lang="en-AU" sz="3200" b="1" dirty="0" err="1">
                <a:solidFill>
                  <a:srgbClr val="FF0000"/>
                </a:solidFill>
              </a:rPr>
              <a:t>Dactylopius</a:t>
            </a:r>
            <a:r>
              <a:rPr lang="en-AU" sz="3200" b="1" dirty="0">
                <a:solidFill>
                  <a:srgbClr val="FF0000"/>
                </a:solidFill>
              </a:rPr>
              <a:t> </a:t>
            </a:r>
            <a:r>
              <a:rPr lang="en-AU" sz="3200" b="1" dirty="0" err="1">
                <a:solidFill>
                  <a:srgbClr val="FF0000"/>
                </a:solidFill>
              </a:rPr>
              <a:t>opuntiae</a:t>
            </a:r>
            <a:r>
              <a:rPr lang="en-AU" sz="3200" b="1" dirty="0">
                <a:solidFill>
                  <a:srgbClr val="FF0000"/>
                </a:solidFill>
              </a:rPr>
              <a:t> and </a:t>
            </a:r>
            <a:r>
              <a:rPr lang="en-AU" sz="3200" b="1" dirty="0" err="1">
                <a:solidFill>
                  <a:srgbClr val="FF0000"/>
                </a:solidFill>
              </a:rPr>
              <a:t>cactoblastics</a:t>
            </a:r>
            <a:r>
              <a:rPr lang="en-AU" sz="3200" b="1" dirty="0">
                <a:solidFill>
                  <a:srgbClr val="FF0000"/>
                </a:solidFill>
              </a:rPr>
              <a:t> </a:t>
            </a:r>
            <a:r>
              <a:rPr lang="en-AU" sz="3200" b="1" dirty="0" err="1">
                <a:solidFill>
                  <a:srgbClr val="FF0000"/>
                </a:solidFill>
              </a:rPr>
              <a:t>cactorum</a:t>
            </a:r>
            <a:br>
              <a:rPr lang="en-AU" sz="3200" b="1" dirty="0">
                <a:solidFill>
                  <a:srgbClr val="FF0000"/>
                </a:solidFill>
              </a:rPr>
            </a:br>
            <a:br>
              <a:rPr lang="en-AU" sz="3200" b="1" dirty="0"/>
            </a:br>
            <a:r>
              <a:rPr lang="en-AU" sz="3200" b="1" dirty="0"/>
              <a:t>Harrisia spp. (</a:t>
            </a:r>
            <a:r>
              <a:rPr lang="en-AU" sz="3200" b="1" dirty="0" err="1"/>
              <a:t>Harrisia</a:t>
            </a:r>
            <a:r>
              <a:rPr lang="en-AU" sz="3200" b="1" dirty="0"/>
              <a:t> cactus – </a:t>
            </a:r>
            <a:r>
              <a:rPr lang="en-AU" sz="3200" b="1" dirty="0" err="1">
                <a:solidFill>
                  <a:srgbClr val="FF0000"/>
                </a:solidFill>
              </a:rPr>
              <a:t>Hypogeococcus</a:t>
            </a:r>
            <a:r>
              <a:rPr lang="en-AU" sz="3200" b="1" dirty="0">
                <a:solidFill>
                  <a:srgbClr val="FF0000"/>
                </a:solidFill>
              </a:rPr>
              <a:t> </a:t>
            </a:r>
            <a:r>
              <a:rPr lang="en-AU" sz="3200" b="1" dirty="0" err="1">
                <a:solidFill>
                  <a:srgbClr val="FF0000"/>
                </a:solidFill>
              </a:rPr>
              <a:t>festerianus</a:t>
            </a:r>
            <a:br>
              <a:rPr lang="en-AU" sz="3200" b="1" dirty="0">
                <a:solidFill>
                  <a:srgbClr val="FF0000"/>
                </a:solidFill>
              </a:rPr>
            </a:br>
            <a:br>
              <a:rPr lang="en-AU" sz="3200" b="1" dirty="0">
                <a:solidFill>
                  <a:srgbClr val="FF0000"/>
                </a:solidFill>
              </a:rPr>
            </a:br>
            <a:r>
              <a:rPr lang="en-AU" sz="3200" b="1" dirty="0" err="1"/>
              <a:t>Cylindropuntia</a:t>
            </a:r>
            <a:r>
              <a:rPr lang="en-AU" sz="3200" b="1" dirty="0"/>
              <a:t> </a:t>
            </a:r>
            <a:r>
              <a:rPr lang="en-AU" sz="3200" b="1" dirty="0" err="1"/>
              <a:t>leptocaulis</a:t>
            </a:r>
            <a:r>
              <a:rPr lang="en-AU" sz="3200" b="1" dirty="0"/>
              <a:t> (Pencil cactus)  – </a:t>
            </a:r>
            <a:r>
              <a:rPr lang="en-AU" sz="3200" b="1" dirty="0">
                <a:solidFill>
                  <a:srgbClr val="FF0000"/>
                </a:solidFill>
              </a:rPr>
              <a:t>C. </a:t>
            </a:r>
            <a:r>
              <a:rPr lang="en-AU" sz="3200" b="1" dirty="0" err="1">
                <a:solidFill>
                  <a:srgbClr val="FF0000"/>
                </a:solidFill>
              </a:rPr>
              <a:t>leptocaulis</a:t>
            </a:r>
            <a:br>
              <a:rPr lang="en-AU" sz="3200" dirty="0">
                <a:solidFill>
                  <a:srgbClr val="FF0000"/>
                </a:solidFill>
              </a:rPr>
            </a:br>
            <a:endParaRPr lang="en-AU" sz="32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7" y="3271020"/>
            <a:ext cx="3905730" cy="2952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132629" y="3356312"/>
            <a:ext cx="3056504" cy="2676915"/>
          </a:xfrm>
          <a:prstGeom prst="rect">
            <a:avLst/>
          </a:prstGeom>
        </p:spPr>
      </p:pic>
    </p:spTree>
    <p:extLst>
      <p:ext uri="{BB962C8B-B14F-4D97-AF65-F5344CB8AC3E}">
        <p14:creationId xmlns:p14="http://schemas.microsoft.com/office/powerpoint/2010/main" val="366385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Anredera</a:t>
            </a:r>
            <a:r>
              <a:rPr lang="en-US" b="1" dirty="0"/>
              <a:t> </a:t>
            </a:r>
            <a:r>
              <a:rPr lang="en-US" b="1" dirty="0" err="1"/>
              <a:t>cordifolia</a:t>
            </a:r>
            <a:r>
              <a:rPr lang="en-US" b="1" dirty="0"/>
              <a:t> (Madeira vine) – </a:t>
            </a:r>
            <a:r>
              <a:rPr lang="en-US" b="1" dirty="0">
                <a:solidFill>
                  <a:srgbClr val="FF0000"/>
                </a:solidFill>
              </a:rPr>
              <a:t>leaf</a:t>
            </a:r>
            <a:r>
              <a:rPr lang="en-US" b="1" dirty="0"/>
              <a:t> </a:t>
            </a:r>
            <a:r>
              <a:rPr lang="en-US" b="1" dirty="0">
                <a:solidFill>
                  <a:srgbClr val="FF0000"/>
                </a:solidFill>
              </a:rPr>
              <a:t>beetle, </a:t>
            </a:r>
            <a:r>
              <a:rPr lang="en-US" b="1" dirty="0" err="1">
                <a:solidFill>
                  <a:srgbClr val="FF0000"/>
                </a:solidFill>
              </a:rPr>
              <a:t>Plectonycha</a:t>
            </a:r>
            <a:r>
              <a:rPr lang="en-US" b="1" dirty="0">
                <a:solidFill>
                  <a:srgbClr val="FF0000"/>
                </a:solidFill>
              </a:rPr>
              <a:t> </a:t>
            </a:r>
            <a:r>
              <a:rPr lang="en-US" b="1" dirty="0" err="1">
                <a:solidFill>
                  <a:srgbClr val="FF0000"/>
                </a:solidFill>
              </a:rPr>
              <a:t>correntina</a:t>
            </a:r>
            <a:r>
              <a:rPr lang="en-US" b="1" dirty="0">
                <a:solidFill>
                  <a:srgbClr val="FF0000"/>
                </a:solidFill>
              </a:rPr>
              <a:t> </a:t>
            </a:r>
            <a:endParaRPr lang="en-AU" b="1" dirty="0">
              <a:solidFill>
                <a:srgbClr val="FF0000"/>
              </a:solidFill>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67098" y="1825625"/>
            <a:ext cx="3959150" cy="4572000"/>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28063" y="1825625"/>
            <a:ext cx="6192000" cy="4644000"/>
          </a:xfrm>
        </p:spPr>
      </p:pic>
    </p:spTree>
    <p:extLst>
      <p:ext uri="{BB962C8B-B14F-4D97-AF65-F5344CB8AC3E}">
        <p14:creationId xmlns:p14="http://schemas.microsoft.com/office/powerpoint/2010/main" val="468759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1140</Words>
  <Application>Microsoft Office PowerPoint</Application>
  <PresentationFormat>Widescreen</PresentationFormat>
  <Paragraphs>44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Algerian</vt:lpstr>
      <vt:lpstr>Arial</vt:lpstr>
      <vt:lpstr>Calibri</vt:lpstr>
      <vt:lpstr>Calibri Light</vt:lpstr>
      <vt:lpstr>Office Theme</vt:lpstr>
      <vt:lpstr>    Local Biocontrol Options and Weed Identification         workshop</vt:lpstr>
      <vt:lpstr>Cylindropuntia Pallida (Hudson Pear white spine) - Dactylopius tomentosus (californica var. parkeri’ lineage) </vt:lpstr>
      <vt:lpstr>Cylindropuntia prolifera (Jumping Cholla) – Dactylopius tomentosus  (califonica var. parkeri’ lineage) shares the same variant as Hudson Pear white spine     </vt:lpstr>
      <vt:lpstr>Cylindropuntia tunicate (Brown spined Hudson Pear) – (Dactylopius tomentosus acanthocarpa x echinocarpa’ lineage) </vt:lpstr>
      <vt:lpstr>Cylindropuntia fulgida (Boxing glove cactus also known as Coral cactus) -  Dactylopius tomentosus (cholla lineage)  </vt:lpstr>
      <vt:lpstr>Cylindropuntia imbricata (Devils rope pear) – Dactylopius tomentosus (cylindropuntia lineage) </vt:lpstr>
      <vt:lpstr>Cylindropuntia spinosior (Snake Cactus) – Dactylopius tomentosus (bigelovii’ lineage)  Opuntia aurantiaca (Tiger Pear) and Opuntia elata (Riverina Pear) – Dactylopius austrinus and cactoblastis cactorum  Opuntia monacantha (Drooping and smooth tree pear – Dactylopius ceylonicus  Opuntia robusta (Wheel Cactus) – Dactylopius opuntiae  </vt:lpstr>
      <vt:lpstr>Opuntia tomentose (velvety tree pear) – Dactylopies opuntiae and Opuntia stricta (Common prickly pear) – Dactylopius opuntiae and cactoblastics cactorum  Harrisia spp. (Harrisia cactus – Hypogeococcus festerianus  Cylindropuntia leptocaulis (Pencil cactus)  – C. leptocaulis </vt:lpstr>
      <vt:lpstr>Anredera cordifolia (Madeira vine) – leaf beetle, Plectonycha correntina </vt:lpstr>
      <vt:lpstr>Echium plantagineum (Patterson’s Curse)</vt:lpstr>
      <vt:lpstr>Pattersons curse, crown weevil damage</vt:lpstr>
      <vt:lpstr>Heliotropium amplexicaule (Blue Heliotrope) –  Leaf beetle (Deuterocampta quadrijuga) </vt:lpstr>
      <vt:lpstr>Blue Heliotrope Biological Control -larvae</vt:lpstr>
      <vt:lpstr>Blue Heliotrope – Biological control leaf damage</vt:lpstr>
      <vt:lpstr>Pilot releases – Early Eeeeeeeeeeeeeeerly stages Lycium ferocissimum (African Box Thorn) rust fungus -  Puccinia rapipes Conyza species (Flaxleaf fleabane) rust fungus – Puccinia cnici-oleracei </vt:lpstr>
      <vt:lpstr>African Box Thorn Rust</vt:lpstr>
      <vt:lpstr>African Box Thorn Rust</vt:lpstr>
      <vt:lpstr>Riverina Pear – Opuntia etata Recently discovered Tiger Pear cochineal attacks Riverina Pear.</vt:lpstr>
      <vt:lpstr>Blackberry-Rubus fruiticosus, Sawfly (Cane boring insect) from Europe funded by Meat &amp; Livestock Australia</vt:lpstr>
      <vt:lpstr>St Johns Wort (Hypericum perforatum)</vt:lpstr>
      <vt:lpstr>St Johns Wort</vt:lpstr>
      <vt:lpstr>St Johns Wort Biocontrol Agent Chrysolina quadrigemina Beetles (metallic bronze and metallic green)</vt:lpstr>
      <vt:lpstr>Blast from the Past 7 October 1996</vt:lpstr>
      <vt:lpstr>PowerPoint Presentation</vt:lpstr>
      <vt:lpstr>Parthenium Weed - Hay, Grain, Livestock and Machinery  </vt:lpstr>
      <vt:lpstr>Key message when thinking of biological control methods   *make sure your weed species is 100% identified. In doubt or unsure contact your local weed officer  *If you are introducing / spreading biocontrol make sure you have the correct lineage  *I suggest only look at biocontrol options for large infestations or inaccessible terrain for spraying or mechanical methods </vt:lpstr>
      <vt:lpstr>Andy Fletcher afletcher@cmcc.nsw.gov.au  Senior Biosecurity Officer Castlereagh Macquarie County Council – Weed Control Authority,  Warrumbungle, Coonamble, Gilgandra &amp; Warren Shires – Central West NSW / Walgett Shire – North West NSW                                                                                      0428 462 060 Thankyou for your time attending todays local biological control options and weed identification workshop.  </vt:lpstr>
    </vt:vector>
  </TitlesOfParts>
  <Company>Walgett 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Fletcher</dc:creator>
  <cp:lastModifiedBy>Andrea Fletcher</cp:lastModifiedBy>
  <cp:revision>34</cp:revision>
  <dcterms:created xsi:type="dcterms:W3CDTF">2022-10-25T06:22:41Z</dcterms:created>
  <dcterms:modified xsi:type="dcterms:W3CDTF">2024-08-30T04:21:10Z</dcterms:modified>
</cp:coreProperties>
</file>